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2" r:id="rId2"/>
    <p:sldId id="311" r:id="rId3"/>
    <p:sldId id="313" r:id="rId4"/>
    <p:sldId id="315" r:id="rId5"/>
    <p:sldId id="314" r:id="rId6"/>
    <p:sldId id="346" r:id="rId7"/>
    <p:sldId id="317" r:id="rId8"/>
    <p:sldId id="318" r:id="rId9"/>
    <p:sldId id="319" r:id="rId10"/>
    <p:sldId id="320" r:id="rId11"/>
    <p:sldId id="321" r:id="rId12"/>
    <p:sldId id="335" r:id="rId13"/>
    <p:sldId id="347" r:id="rId14"/>
    <p:sldId id="348" r:id="rId15"/>
    <p:sldId id="349" r:id="rId16"/>
    <p:sldId id="337" r:id="rId17"/>
    <p:sldId id="338" r:id="rId18"/>
    <p:sldId id="322" r:id="rId19"/>
    <p:sldId id="323" r:id="rId20"/>
    <p:sldId id="324" r:id="rId21"/>
    <p:sldId id="325" r:id="rId22"/>
    <p:sldId id="350" r:id="rId23"/>
    <p:sldId id="351" r:id="rId24"/>
    <p:sldId id="352" r:id="rId25"/>
    <p:sldId id="339" r:id="rId26"/>
    <p:sldId id="340" r:id="rId27"/>
    <p:sldId id="341" r:id="rId28"/>
    <p:sldId id="353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54" r:id="rId37"/>
    <p:sldId id="344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1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1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1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1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9" autoAdjust="0"/>
    <p:restoredTop sz="94618" autoAdjust="0"/>
  </p:normalViewPr>
  <p:slideViewPr>
    <p:cSldViewPr snapToGrid="0">
      <p:cViewPr varScale="1">
        <p:scale>
          <a:sx n="87" d="100"/>
          <a:sy n="87" d="100"/>
        </p:scale>
        <p:origin x="1536" y="62"/>
      </p:cViewPr>
      <p:guideLst>
        <p:guide orient="horz" pos="17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708859A9-5503-498C-8714-DC3E9CD0023E}" type="datetime1">
              <a:rPr lang="en-IN" altLang="ko-KR"/>
              <a:pPr>
                <a:defRPr/>
              </a:pPr>
              <a:t>21-08-2018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C08C2928-AD19-4855-8017-C9102972EF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316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5906D2DE-AB93-4D2E-8AF8-D8CD53E8F012}" type="datetime1">
              <a:rPr lang="en-IN" altLang="ko-KR"/>
              <a:pPr>
                <a:defRPr/>
              </a:pPr>
              <a:t>21-08-2018</a:t>
            </a:fld>
            <a:endParaRPr lang="en-US" altLang="ko-KR"/>
          </a:p>
        </p:txBody>
      </p:sp>
      <p:sp>
        <p:nvSpPr>
          <p:cNvPr id="1536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8B2C1DEE-8495-44B7-BDF5-8DD4BFD262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59435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2C1DEE-8495-44B7-BDF5-8DD4BFD26232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38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gray">
          <a:xfrm>
            <a:off x="76200" y="6375400"/>
            <a:ext cx="8315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</a:rPr>
              <a:t>© 2018 Cengage Learning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619250"/>
            <a:ext cx="668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839200" y="6553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2309D84-14B2-4C25-8F37-58D6C94BB854}" type="slidenum">
              <a:rPr lang="en-US" altLang="ko-KR" sz="8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ko-KR" sz="800">
              <a:solidFill>
                <a:schemeClr val="bg1"/>
              </a:solidFill>
            </a:endParaRPr>
          </a:p>
        </p:txBody>
      </p:sp>
      <p:pic>
        <p:nvPicPr>
          <p:cNvPr id="8" name="Picture 20" descr="Sample_mai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01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33C045-DEEE-4B94-B224-BAFEAAAB01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923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D1069E-0CA4-4945-B17D-C0E9053C46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63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gray">
          <a:xfrm>
            <a:off x="88900" y="6375400"/>
            <a:ext cx="8315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</a:rPr>
              <a:t>© 2018 Cengage Learning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6" name="Picture 16" descr="Sample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839200" y="6553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21ABD85-41F7-44CE-9A3B-2FB7C4C163BF}" type="slidenum">
              <a:rPr lang="en-US" altLang="ko-KR" sz="8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ko-KR" sz="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5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ACA151-689F-4E81-BBC1-C47CE36AFC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821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266D12-4EB4-4E86-9D2F-E618C76112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0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0CBDD-53D7-4BED-912C-101FC32BC4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607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9057D5-8E6E-460B-A8B6-F29C40D754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15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432DE2-3BF7-4B64-9A8C-9C63CAD5C2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784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C47F-0B6C-4FF0-BA38-664FA18920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186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ample01_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gray">
          <a:xfrm>
            <a:off x="1951038" y="6248400"/>
            <a:ext cx="5241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ko-KR" sz="1000">
                <a:latin typeface="Arial" pitchFamily="34" charset="0"/>
              </a:rPr>
              <a:t>© 2015 Cengage Learning. All Rights Reserved. 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789AE-DADA-4B50-AA9A-70F068E30B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557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pic>
        <p:nvPicPr>
          <p:cNvPr id="1028" name="Picture 29" descr="CL_Logo_RGB_PNG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228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fld id="{30472F08-6F70-4158-BB06-50EC23F775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0" y="6311900"/>
            <a:ext cx="9144000" cy="5461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gray">
          <a:xfrm>
            <a:off x="88900" y="6375400"/>
            <a:ext cx="83153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</a:rPr>
              <a:t>© 2018 Cengage Learning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032" name="Picture 9" descr="Sample_tex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839200" y="6553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9D2304C-0BFD-4CB1-9023-17DA3F5AC70D}" type="slidenum">
              <a:rPr lang="en-US" altLang="ko-KR" sz="8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ko-KR" sz="8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746451" y="1707812"/>
            <a:ext cx="76092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ko-KR" altLang="en-US" sz="2800" dirty="0">
                <a:latin typeface="Adobe 고딕 Std B" pitchFamily="34" charset="-127"/>
                <a:ea typeface="Adobe 고딕 Std B" pitchFamily="34" charset="-127"/>
                <a:cs typeface="Arial" panose="020B0604020202020204" pitchFamily="34" charset="0"/>
              </a:rPr>
              <a:t>제 </a:t>
            </a:r>
            <a:r>
              <a:rPr lang="en-US" altLang="ko-KR" sz="4300" b="1" dirty="0">
                <a:latin typeface="Adobe 고딕 Std B" pitchFamily="34" charset="-127"/>
                <a:ea typeface="Adobe 고딕 Std B" pitchFamily="34" charset="-127"/>
                <a:cs typeface="Arial" panose="020B0604020202020204" pitchFamily="34" charset="0"/>
              </a:rPr>
              <a:t>5</a:t>
            </a:r>
            <a:r>
              <a:rPr lang="en-US" altLang="ko-KR" sz="2800" dirty="0">
                <a:latin typeface="Adobe 고딕 Std B" pitchFamily="34" charset="-127"/>
                <a:ea typeface="Adobe 고딕 Std B" pitchFamily="34" charset="-127"/>
                <a:cs typeface="Arial" panose="020B0604020202020204" pitchFamily="34" charset="0"/>
              </a:rPr>
              <a:t> </a:t>
            </a:r>
            <a:r>
              <a:rPr lang="ko-KR" altLang="en-US" sz="2800" dirty="0">
                <a:latin typeface="Adobe 고딕 Std B" pitchFamily="34" charset="-127"/>
                <a:ea typeface="Adobe 고딕 Std B" pitchFamily="34" charset="-127"/>
                <a:cs typeface="Arial" panose="020B0604020202020204" pitchFamily="34" charset="0"/>
              </a:rPr>
              <a:t>장  </a:t>
            </a:r>
            <a:r>
              <a:rPr lang="ko-KR" altLang="en-US" sz="4300" dirty="0">
                <a:latin typeface="Adobe 고딕 Std B" pitchFamily="34" charset="-127"/>
                <a:ea typeface="Adobe 고딕 Std B" pitchFamily="34" charset="-127"/>
                <a:cs typeface="Arial" panose="020B0604020202020204" pitchFamily="34" charset="0"/>
              </a:rPr>
              <a:t>탄력성과 그 응용</a:t>
            </a:r>
            <a:endParaRPr lang="en-US" altLang="ko-KR" sz="4300" dirty="0">
              <a:latin typeface="Adobe 고딕 Std B" pitchFamily="34" charset="-127"/>
              <a:ea typeface="Adobe 고딕 Std B" pitchFamily="34" charset="-127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4" y="3144876"/>
            <a:ext cx="3600000" cy="24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47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총수입</a:t>
            </a:r>
            <a:r>
              <a:rPr lang="en-US" altLang="ko-KR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(total revenue)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어떤 재화에 대한 소비자의 지출액인 동시에 재화 판매자의 판매 수입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재화의 가격에 거래량을 곱한 수치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가격이 상승할 때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수요가 비탄력적이면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,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총수입은 증가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수요가 탄력적이면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,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총수입은 감소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5.2: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총수입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70" y="2224087"/>
            <a:ext cx="5793288" cy="354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5.3: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가격 변화와 총수입의 변화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81" y="1931722"/>
            <a:ext cx="4491941" cy="396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2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5.3: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가격 변화와 총수입의 변화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23" y="1731788"/>
            <a:ext cx="4321935" cy="41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38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총수입과 수요의 가격탄력성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가격탄력성 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&lt; 1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가격과 총수입이 같은 방향으로 움직임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가격탄력성 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&gt; 1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가격과 총수입은 반대 방향으로 움직임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가격탄력성 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 1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가격이 변해도  총수입은 변하지 않음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5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수요곡선이 직선일 경우 가격탄력성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기울기가 일정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수직변화를 수평변화로 나눈 비율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탄력성은 일정하지 않음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가격이 낮고 수요량이 많은 점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비탄력적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가격이 높고 수요량이 적은 점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탄력적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97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5.4: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직선인 수요곡선의 탄력성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33" y="2020367"/>
            <a:ext cx="4387115" cy="34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9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5.4: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직선인 수요곡선의 탄력성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0" y="2534693"/>
            <a:ext cx="8455391" cy="268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467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소득탄력성</a:t>
            </a:r>
            <a:r>
              <a:rPr lang="en-US" altLang="ko-KR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(income elasticity of demand)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소비자의 소득이 변할 때 어떤 재화의 수요량이 얼마나 변하는지를 나타내는 지표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수요량의 변화율을 소득 변화율로 나눈 수치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정상재와 열등재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정상재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소득탄력성이 양수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필수재는 소득탄력성이 작고 사치재는 소득탄력성이 크다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열등재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소득탄력성이 음수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교차탄력성</a:t>
            </a:r>
            <a:r>
              <a:rPr lang="en-US" altLang="ko-KR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(cross-price elasticity of demand)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한 재화의 가격이 변할 때 다른 재화의 수요량이 얼마나 변하는지 나타내는 지표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한 재화의 수요량의 변화율을 다른 재화의 가격 변화율로 나눈 수치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대체재와 보완재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대체재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교차탄력성이 양수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보완재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교차탄력성이 음수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수요의 탄력성</a:t>
            </a:r>
            <a:endParaRPr lang="ko-KR" altLang="en-US" sz="3000" dirty="0">
              <a:latin typeface="Adobe 고딕 Std B" pitchFamily="34" charset="-127"/>
              <a:ea typeface="Adobe 고딕 Std B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(elasticity)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수요량이나 공급량이 그 결정변수의 변화에 대해 반응하는 정도를 나타내는 지표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가격탄력성</a:t>
            </a:r>
            <a:r>
              <a:rPr lang="en-US" altLang="ko-KR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(price elasticity of demand)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어떤 재화의 가격이 변할 때  그 재화의 수요량이 얼마나 변하는지를 나타내는 지표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수요량의 변화율을 가격 변화율로 나눈 수치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6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공급의 탄력성</a:t>
            </a:r>
            <a:endParaRPr lang="ko-KR" altLang="en-US" sz="3000" dirty="0">
              <a:latin typeface="Adobe 고딕 Std B" pitchFamily="34" charset="-127"/>
              <a:ea typeface="Adobe 고딕 Std B" pitchFamily="34" charset="-127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공급의 가격탄력성</a:t>
            </a:r>
            <a:r>
              <a:rPr lang="en-US" altLang="ko-KR" sz="24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(price elasticity of supply)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어느 재화의 가격이 변할 때 그 재화의 공급량이 얼마나 변하는지를 나타내는 지표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공급량의 변화율을 가격 변화율로 나눈 수치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공급의 가격 탄력성과 그 결정변수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공급자들이 생산량을 얼마나 신축적으로 조절할 수 있는가에 따라 좌우된다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해변에 인접한 택지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비탄력적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책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자동차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, TV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등 공산품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탄력적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단기보다는 장기의 공급이 더 탄력적</a:t>
            </a: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공급의 가격탄력성 계산법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공급량의 변화율을 가격의 변화율로 나눈 수치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양수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중간점을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이용한 탄력성 계산법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변화량을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ko-KR" altLang="en-US" sz="24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중간점으로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나누어 변화율 계산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(Q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1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, P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1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) </a:t>
            </a:r>
            <a:r>
              <a:rPr lang="ko-KR" altLang="en-US" sz="2400" dirty="0">
                <a:latin typeface="MS PGothic" pitchFamily="34" charset="-128"/>
                <a:ea typeface="+mn-ea"/>
              </a:rPr>
              <a:t>과 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(Q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2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, P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2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)</a:t>
            </a:r>
            <a:r>
              <a:rPr lang="ko-KR" altLang="en-US" sz="2400" dirty="0">
                <a:latin typeface="MS PGothic" pitchFamily="34" charset="-128"/>
                <a:ea typeface="+mn-ea"/>
              </a:rPr>
              <a:t>가 공급곡선상의 두 점일 때 가격탄력성 공식</a:t>
            </a:r>
            <a:endParaRPr lang="en-US" altLang="ko-KR" sz="2400" dirty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62" y="4241743"/>
            <a:ext cx="3153201" cy="9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23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다양한 모양의 공급곡선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비탄력적 공급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&lt;1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가격변화폭보다 공급량의 변화폭이 작다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단위탄력적 공급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=1</a:t>
            </a:r>
            <a:endParaRPr lang="en-US" altLang="ko-KR" sz="2400" dirty="0">
              <a:latin typeface="MS PGothic" pitchFamily="34" charset="-128"/>
              <a:ea typeface="MS PGothic" pitchFamily="34" charset="-128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가격변화폭과 공급량의 변화폭이 같다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탄력적 공급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&gt;1</a:t>
            </a:r>
            <a:endParaRPr lang="en-US" altLang="ko-KR" sz="2400" dirty="0">
              <a:latin typeface="MS PGothic" pitchFamily="34" charset="-128"/>
              <a:ea typeface="MS PGothic" pitchFamily="34" charset="-128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 변화폭보다 공급량의 변화폭이 크다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24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다양한 모양의 공급곡선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완전 비탄력적 공급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=0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공급곡선이 수직선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완전 탄력적 공급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무한대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공급곡선이 수평선</a:t>
            </a:r>
            <a:endParaRPr lang="en-US" altLang="ko-KR" sz="3000" dirty="0">
              <a:latin typeface="Adobe 고딕 Std B" pitchFamily="34" charset="-127"/>
              <a:ea typeface="Adobe 고딕 Std B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6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5.5: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공급의 가격탄력성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(a, b)</a:t>
            </a:r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3" y="2255863"/>
            <a:ext cx="8404751" cy="308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42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5.5: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공급의 가격탄력성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(c)</a:t>
            </a:r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7" y="2147960"/>
            <a:ext cx="5795179" cy="33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223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5.5: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공급의 가격탄력성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(d, e)</a:t>
            </a:r>
            <a:r>
              <a:rPr lang="en-US" altLang="ko-KR" sz="2400" dirty="0"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2" y="2224087"/>
            <a:ext cx="8351578" cy="332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22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공급곡선 위의 여러 점에서 다른 가격탄력성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탄력성은 일정하지 않음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가격이 낮고 공급량이 적은 점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탄력적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가격이 높고 공급량이 많은 점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: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비탄력적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01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5.6: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공급곡선 위의 여러 점에서 가격탄력성이 다를 수 있다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40" y="2260909"/>
            <a:ext cx="4581099" cy="359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가격 탄력성과 그 결정변수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밀접한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대체재의 존재</a:t>
            </a:r>
            <a:r>
              <a:rPr lang="en-US" altLang="ko-KR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대체재가 많을수록 탄력적</a:t>
            </a:r>
            <a:endParaRPr lang="en-US" altLang="ko-KR" sz="2400" dirty="0">
              <a:latin typeface="MS Gothic" panose="020B0609070205080204" pitchFamily="49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필수품과 사치품</a:t>
            </a:r>
            <a:r>
              <a:rPr lang="en-US" altLang="ko-KR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필수품은 비탄력적</a:t>
            </a:r>
            <a:r>
              <a:rPr lang="en-US" altLang="ko-KR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,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사치품은 탄력적</a:t>
            </a:r>
            <a:endParaRPr lang="en-US" altLang="ko-KR" sz="2400" dirty="0">
              <a:latin typeface="MS Gothic" panose="020B0609070205080204" pitchFamily="49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시장의 범위</a:t>
            </a:r>
            <a:r>
              <a:rPr lang="en-US" altLang="ko-KR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재화의 범위가 좁을수록 탄력적</a:t>
            </a:r>
            <a:endParaRPr lang="en-US" altLang="ko-KR" sz="2400" dirty="0">
              <a:latin typeface="MS Gothic" panose="020B0609070205080204" pitchFamily="49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시간의 차원</a:t>
            </a:r>
            <a:r>
              <a:rPr lang="en-US" altLang="ko-KR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장기일수록 더 탄력적</a:t>
            </a:r>
            <a:endParaRPr lang="en-US" altLang="ko-K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수요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공급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탄력성에 관한 세 가지 응용 사례</a:t>
            </a:r>
            <a:endParaRPr lang="ko-KR" altLang="en-US" sz="3000" dirty="0">
              <a:latin typeface="Adobe 고딕 Std B" pitchFamily="34" charset="-127"/>
              <a:ea typeface="Adobe 고딕 Std B" pitchFamily="34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1.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농업의 입장에서 좋은 소식이 농부들에게는 나쁜 소식이 될 수 있을까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?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토지 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에이커당 생산량이 보통 종자보다 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20%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더 많은 밀 종자 개발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공급곡선이 오른쪽으로 이동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공급량 증가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,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가격 하락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수요는 비탄력적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총수입 감소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5.7: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밀 시장에서 공급 증가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71" y="1903506"/>
            <a:ext cx="5768240" cy="396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1.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농업의 입장에서 좋은 소식이 농부들에게는 나쁜 소식이 될 수 있을까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?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공공정책의 역설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농부들에게 곡물 생산을 줄이도록 함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4" y="3036734"/>
            <a:ext cx="8601098" cy="32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ko-KR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2.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석유수출국기구가 고유가 유지에 실패한 이유</a:t>
            </a:r>
            <a:endParaRPr lang="en-US" altLang="ko-K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원유 가격 인상</a:t>
            </a:r>
            <a:r>
              <a:rPr lang="en-US" altLang="ko-K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: 1973-1974, 1979-1981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단기</a:t>
            </a:r>
            <a:r>
              <a:rPr lang="en-US" altLang="ko-K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: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수요와 공급이 비탄력적</a:t>
            </a:r>
            <a:endParaRPr lang="en-US" altLang="ko-K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Gothic" panose="020B0609070205080204" pitchFamily="49" charset="-128"/>
                <a:ea typeface="MS PGothic" panose="020B0600070205080204" pitchFamily="34" charset="-128"/>
              </a:rPr>
              <a:t>공급이 감소하면 가격이 많이 오른다</a:t>
            </a:r>
            <a:r>
              <a:rPr lang="en-US" altLang="ko-KR" sz="2000" dirty="0">
                <a:latin typeface="MS Gothic" panose="020B0609070205080204" pitchFamily="49" charset="-128"/>
                <a:ea typeface="MS Gothic" panose="020B0609070205080204" pitchFamily="49" charset="-128"/>
              </a:rPr>
              <a:t>.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장기</a:t>
            </a:r>
            <a:r>
              <a:rPr lang="en-US" altLang="ko-KR" sz="2400" dirty="0">
                <a:latin typeface="MS Gothic" panose="020B0609070205080204" pitchFamily="49" charset="-128"/>
                <a:ea typeface="MS Gothic" panose="020B0609070205080204" pitchFamily="49" charset="-128"/>
              </a:rPr>
              <a:t>: </a:t>
            </a:r>
            <a:r>
              <a:rPr lang="ko-KR" altLang="en-US" sz="2400" dirty="0">
                <a:latin typeface="MS Gothic" panose="020B0609070205080204" pitchFamily="49" charset="-128"/>
                <a:ea typeface="MS PGothic" panose="020B0600070205080204" pitchFamily="34" charset="-128"/>
              </a:rPr>
              <a:t>수요와 공급이 탄력적</a:t>
            </a:r>
            <a:endParaRPr lang="en-US" altLang="ko-KR" sz="2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Gothic" panose="020B0609070205080204" pitchFamily="49" charset="-128"/>
                <a:ea typeface="MS PGothic" panose="020B0600070205080204" pitchFamily="34" charset="-128"/>
              </a:rPr>
              <a:t>공급이 감소할때 가격이 조금 오른다</a:t>
            </a:r>
            <a:r>
              <a:rPr lang="en-US" altLang="ko-KR" sz="2000" dirty="0">
                <a:latin typeface="MS Gothic" panose="020B0609070205080204" pitchFamily="49" charset="-128"/>
                <a:ea typeface="MS Gothic" panose="020B0609070205080204" pitchFamily="49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5.8: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세계 원유시장에서 공급 감소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5" y="2157412"/>
            <a:ext cx="8396726" cy="354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3.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마약 퇴치정책으로 마약 관련 범죄는 증가할까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감소할까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정부가 마약과의 전쟁에 인원을 더 투입하는 경우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마약 공급 억제정책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공급곡선이 왼쪽으로 이동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 상승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거래량 감소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마약에 대한 수요는 비탄력적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가격이 상승함에 따라 마약 판매 수입 증가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마약 관련 범죄 증가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3.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마약 퇴치정책으로 마약 관련 범죄는 증가할까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감소할까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마약 퇴치 교육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불법 마약 수요 감소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수요곡선이 왼쪽으로 이동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 하락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거래량 감소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마약 관련 범죄 감소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917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5.9: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마약 소비를 줄이기 위한 정책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4" y="2000891"/>
            <a:ext cx="8203146" cy="381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65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389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수요의 가격탄력성 계산법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수요량의 변화율을 가격의 변화율로 나눈 수치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절대값 사용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중간점을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이용한 탄력성 계산법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변화량을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ko-KR" altLang="en-US" sz="24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중간점으로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나누어 변화율 계산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(Q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1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, P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1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) </a:t>
            </a:r>
            <a:r>
              <a:rPr lang="ko-KR" altLang="en-US" sz="2400" dirty="0">
                <a:latin typeface="MS PGothic" pitchFamily="34" charset="-128"/>
                <a:ea typeface="+mn-ea"/>
              </a:rPr>
              <a:t>과 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(Q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2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, P</a:t>
            </a:r>
            <a:r>
              <a:rPr lang="en-US" altLang="en-US" sz="2400" baseline="-25000" dirty="0">
                <a:latin typeface="MS PGothic" pitchFamily="34" charset="-128"/>
                <a:ea typeface="MS PGothic" pitchFamily="34" charset="-128"/>
              </a:rPr>
              <a:t>2</a:t>
            </a:r>
            <a:r>
              <a:rPr lang="en-US" altLang="en-US" sz="2400" dirty="0">
                <a:latin typeface="MS PGothic" pitchFamily="34" charset="-128"/>
                <a:ea typeface="MS PGothic" pitchFamily="34" charset="-128"/>
              </a:rPr>
              <a:t>)</a:t>
            </a:r>
            <a:r>
              <a:rPr lang="ko-KR" altLang="en-US" sz="2400" dirty="0">
                <a:latin typeface="MS PGothic" pitchFamily="34" charset="-128"/>
                <a:ea typeface="+mn-ea"/>
              </a:rPr>
              <a:t>가 수요곡선상의 두 점일 때 </a:t>
            </a:r>
            <a:endParaRPr lang="en-US" altLang="ko-KR" sz="2400" dirty="0">
              <a:latin typeface="MS PGothic" pitchFamily="34" charset="-128"/>
              <a:ea typeface="+mn-ea"/>
            </a:endParaRPr>
          </a:p>
          <a:p>
            <a:pPr lvl="1">
              <a:lnSpc>
                <a:spcPct val="150000"/>
              </a:lnSpc>
              <a:buSzPct val="100000"/>
            </a:pPr>
            <a:r>
              <a:rPr lang="en-US" altLang="ko-KR" sz="2400" dirty="0">
                <a:latin typeface="MS PGothic" pitchFamily="34" charset="-128"/>
                <a:ea typeface="+mn-ea"/>
              </a:rPr>
              <a:t>    </a:t>
            </a:r>
            <a:r>
              <a:rPr lang="ko-KR" altLang="en-US" sz="2400" dirty="0">
                <a:latin typeface="MS PGothic" pitchFamily="34" charset="-128"/>
                <a:ea typeface="+mn-ea"/>
              </a:rPr>
              <a:t>가격탄력성의 공식</a:t>
            </a:r>
            <a:endParaRPr lang="en-US" altLang="ko-KR" sz="2400" dirty="0"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54" y="4201687"/>
            <a:ext cx="3153201" cy="9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다양한 모양의 수요곡선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비탄력적 수요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&lt;1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가격변화폭보다 수요량의 변화폭이 작다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단위탄력적 수요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=1</a:t>
            </a:r>
            <a:endParaRPr lang="en-US" altLang="ko-KR" sz="2400" dirty="0">
              <a:latin typeface="MS PGothic" pitchFamily="34" charset="-128"/>
              <a:ea typeface="MS PGothic" pitchFamily="34" charset="-128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가격변화폭과 수요량의 변화폭이 같다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탄력적 수요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&gt;1</a:t>
            </a:r>
            <a:endParaRPr lang="en-US" altLang="ko-KR" sz="2400" dirty="0">
              <a:latin typeface="MS PGothic" pitchFamily="34" charset="-128"/>
              <a:ea typeface="MS PGothic" pitchFamily="34" charset="-128"/>
              <a:cs typeface="Arial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가격 변화폭보다 수요량의 변화폭이 크다</a:t>
            </a:r>
            <a:r>
              <a:rPr lang="en-US" altLang="ko-KR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0"/>
            <a:ext cx="8601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다양한 모양의 수요곡선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완전 비탄력적 수요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=0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수요곡선이 수직선</a:t>
            </a:r>
            <a:endParaRPr lang="en-US" altLang="ko-KR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완전 탄력적 수요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=</a:t>
            </a: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무한대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수요곡선이 수평선</a:t>
            </a:r>
            <a:endParaRPr lang="en-US" altLang="ko-KR" sz="3000" dirty="0">
              <a:latin typeface="Adobe 고딕 Std B" pitchFamily="34" charset="-127"/>
              <a:ea typeface="Adobe 고딕 Std B" pitchFamily="34" charset="-127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Times New Roman" panose="02020603050405020304" pitchFamily="18" charset="0"/>
              <a:buChar char="̶"/>
            </a:pPr>
            <a:r>
              <a:rPr lang="ko-KR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탄력성이 커질수록 수요곡선은 점점 더 완만해진다</a:t>
            </a:r>
            <a:r>
              <a:rPr lang="en-US" altLang="ko-KR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.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14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0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5.1: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수요의 가격탄력성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(a, b)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1" y="2366962"/>
            <a:ext cx="8365119" cy="29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5.1: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수요의 가격탄력성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(c)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2" y="2226654"/>
            <a:ext cx="5581934" cy="336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931863" y="0"/>
            <a:ext cx="821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제</a:t>
            </a:r>
            <a:r>
              <a:rPr lang="en-US" altLang="ko-KR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</a:t>
            </a:r>
            <a:r>
              <a:rPr lang="ko-KR" altLang="en-US" sz="18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장 탄력성과 그 응용</a:t>
            </a:r>
            <a:endParaRPr lang="en-US" altLang="ko-KR" sz="1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242" y="848041"/>
            <a:ext cx="8601098" cy="70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그림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5.1: </a:t>
            </a:r>
            <a:r>
              <a:rPr lang="ko-KR" altLang="en-US" sz="3000" dirty="0">
                <a:latin typeface="Adobe 고딕 Std B" pitchFamily="34" charset="-127"/>
                <a:ea typeface="Adobe 고딕 Std B" pitchFamily="34" charset="-127"/>
              </a:rPr>
              <a:t>수요의 가격탄력성 </a:t>
            </a:r>
            <a:r>
              <a:rPr lang="en-US" altLang="ko-KR" sz="3000" dirty="0">
                <a:latin typeface="Adobe 고딕 Std B" pitchFamily="34" charset="-127"/>
                <a:ea typeface="Adobe 고딕 Std B" pitchFamily="34" charset="-127"/>
              </a:rPr>
              <a:t>(d, e) </a:t>
            </a:r>
            <a:endParaRPr lang="en-US" altLang="ko-KR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0" y="2300288"/>
            <a:ext cx="8280662" cy="309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4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1085</Words>
  <Application>Microsoft Office PowerPoint</Application>
  <PresentationFormat>화면 슬라이드 쇼(4:3)</PresentationFormat>
  <Paragraphs>211</Paragraphs>
  <Slides>37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5" baseType="lpstr">
      <vt:lpstr>Adobe 고딕 Std B</vt:lpstr>
      <vt:lpstr>MS Gothic</vt:lpstr>
      <vt:lpstr>ＭＳ Ｐゴシック</vt:lpstr>
      <vt:lpstr>ＭＳ Ｐゴシック</vt:lpstr>
      <vt:lpstr>Arial</vt:lpstr>
      <vt:lpstr>Calibri</vt:lpstr>
      <vt:lpstr>Times New Roman</vt:lpstr>
      <vt:lpstr>Default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Morvarid Moini</dc:creator>
  <cp:lastModifiedBy>Kim, Min Jeong</cp:lastModifiedBy>
  <cp:revision>265</cp:revision>
  <cp:lastPrinted>2013-06-18T09:54:54Z</cp:lastPrinted>
  <dcterms:created xsi:type="dcterms:W3CDTF">2012-06-08T14:17:59Z</dcterms:created>
  <dcterms:modified xsi:type="dcterms:W3CDTF">2018-08-21T00:14:37Z</dcterms:modified>
</cp:coreProperties>
</file>